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sldIdLst>
    <p:sldId id="257" r:id="rId2"/>
    <p:sldId id="260" r:id="rId3"/>
    <p:sldId id="259" r:id="rId4"/>
    <p:sldId id="261" r:id="rId5"/>
    <p:sldId id="264" r:id="rId6"/>
    <p:sldId id="258" r:id="rId7"/>
    <p:sldId id="263" r:id="rId8"/>
    <p:sldId id="265" r:id="rId9"/>
    <p:sldId id="266"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97478" autoAdjust="0"/>
  </p:normalViewPr>
  <p:slideViewPr>
    <p:cSldViewPr snapToGrid="0">
      <p:cViewPr varScale="1">
        <p:scale>
          <a:sx n="56" d="100"/>
          <a:sy n="56" d="100"/>
        </p:scale>
        <p:origin x="-128" y="-46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45171" y="6239878"/>
            <a:ext cx="2001679" cy="539966"/>
          </a:xfrm>
          <a:prstGeom prst="rect">
            <a:avLst/>
          </a:prstGeom>
        </p:spPr>
      </p:pic>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t="2640" r="26050" b="23491"/>
          <a:stretch/>
        </p:blipFill>
        <p:spPr>
          <a:xfrm>
            <a:off x="0" y="-7620"/>
            <a:ext cx="9144000" cy="6865620"/>
          </a:xfrm>
          <a:prstGeom prst="rect">
            <a:avLst/>
          </a:prstGeom>
        </p:spPr>
      </p:pic>
      <p:sp>
        <p:nvSpPr>
          <p:cNvPr id="11" name="Shape 26"/>
          <p:cNvSpPr/>
          <p:nvPr userDrawn="1"/>
        </p:nvSpPr>
        <p:spPr>
          <a:xfrm>
            <a:off x="1244599" y="0"/>
            <a:ext cx="7899401" cy="6858000"/>
          </a:xfrm>
          <a:prstGeom prst="rect">
            <a:avLst/>
          </a:prstGeom>
          <a:gradFill flip="none" rotWithShape="1">
            <a:gsLst>
              <a:gs pos="100000">
                <a:schemeClr val="accent6">
                  <a:lumMod val="50000"/>
                  <a:shade val="30000"/>
                  <a:satMod val="115000"/>
                </a:schemeClr>
              </a:gs>
              <a:gs pos="50000">
                <a:schemeClr val="accent6">
                  <a:lumMod val="50000"/>
                  <a:shade val="67500"/>
                  <a:satMod val="115000"/>
                  <a:alpha val="82000"/>
                </a:schemeClr>
              </a:gs>
              <a:gs pos="0">
                <a:schemeClr val="accent6">
                  <a:lumMod val="50000"/>
                  <a:shade val="100000"/>
                  <a:satMod val="115000"/>
                  <a:alpha val="90000"/>
                </a:schemeClr>
              </a:gs>
            </a:gsLst>
            <a:lin ang="0" scaled="1"/>
            <a:tileRect/>
          </a:gradFill>
          <a:ln>
            <a:noFill/>
          </a:ln>
          <a:effectLst>
            <a:outerShdw blurRad="190500" dist="165100" dir="10800000" algn="r" rotWithShape="0">
              <a:prstClr val="black">
                <a:alpha val="40000"/>
              </a:prstClr>
            </a:outerShdw>
          </a:effectLst>
        </p:spPr>
        <p:txBody>
          <a:bodyPr lIns="91425" tIns="91425" rIns="91425" bIns="91425" anchor="ctr" anchorCtr="0">
            <a:noAutofit/>
          </a:bodyPr>
          <a:lstStyle/>
          <a:p>
            <a:pPr>
              <a:spcBef>
                <a:spcPts val="0"/>
              </a:spcBef>
              <a:buNone/>
            </a:pPr>
            <a:endParaRPr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0718" y="-627462"/>
            <a:ext cx="2668905" cy="53996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1879" y="5326743"/>
            <a:ext cx="2485252" cy="1562895"/>
          </a:xfrm>
          <a:prstGeom prst="rect">
            <a:avLst/>
          </a:prstGeom>
        </p:spPr>
      </p:pic>
    </p:spTree>
    <p:extLst>
      <p:ext uri="{BB962C8B-B14F-4D97-AF65-F5344CB8AC3E}">
        <p14:creationId xmlns:p14="http://schemas.microsoft.com/office/powerpoint/2010/main" val="392952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
        <p:nvSpPr>
          <p:cNvPr id="6" name="Shape 26"/>
          <p:cNvSpPr/>
          <p:nvPr userDrawn="1"/>
        </p:nvSpPr>
        <p:spPr>
          <a:xfrm>
            <a:off x="-24358" y="0"/>
            <a:ext cx="9273752" cy="6858000"/>
          </a:xfrm>
          <a:prstGeom prst="rect">
            <a:avLst/>
          </a:prstGeom>
          <a:gradFill flip="none" rotWithShape="1">
            <a:gsLst>
              <a:gs pos="0">
                <a:schemeClr val="accent6">
                  <a:lumMod val="50000"/>
                  <a:shade val="30000"/>
                  <a:satMod val="115000"/>
                  <a:alpha val="85000"/>
                </a:schemeClr>
              </a:gs>
              <a:gs pos="50000">
                <a:schemeClr val="accent6">
                  <a:lumMod val="50000"/>
                  <a:shade val="67500"/>
                  <a:satMod val="115000"/>
                  <a:alpha val="90000"/>
                </a:schemeClr>
              </a:gs>
              <a:gs pos="100000">
                <a:schemeClr val="accent6">
                  <a:lumMod val="50000"/>
                  <a:shade val="100000"/>
                  <a:satMod val="115000"/>
                  <a:alpha val="80000"/>
                </a:schemeClr>
              </a:gs>
            </a:gsLst>
            <a:lin ang="0" scaled="1"/>
            <a:tileRect/>
          </a:gradFill>
          <a:ln>
            <a:noFill/>
          </a:ln>
        </p:spPr>
        <p:txBody>
          <a:bodyPr lIns="91425" tIns="91425" rIns="91425" bIns="91425" anchor="ctr" anchorCtr="0">
            <a:noAutofit/>
          </a:bodyPr>
          <a:lstStyle/>
          <a:p>
            <a:pPr>
              <a:spcBef>
                <a:spcPts val="0"/>
              </a:spcBef>
              <a:buNone/>
            </a:pPr>
            <a:endParaRPr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3058" y="565315"/>
            <a:ext cx="8855939" cy="5569217"/>
          </a:xfrm>
          <a:prstGeom prst="rect">
            <a:avLst/>
          </a:prstGeom>
        </p:spPr>
      </p:pic>
    </p:spTree>
    <p:extLst>
      <p:ext uri="{BB962C8B-B14F-4D97-AF65-F5344CB8AC3E}">
        <p14:creationId xmlns:p14="http://schemas.microsoft.com/office/powerpoint/2010/main" val="37434707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73B0EB-C444-4221-8E29-4FFB9C2CF839}" type="datetimeFigureOut">
              <a:rPr lang="en-US" smtClean="0"/>
              <a:t>2/24/16</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F3D9A-A5DF-4A23-9A8A-723DD8870242}" type="slidenum">
              <a:rPr lang="en-US" smtClean="0"/>
              <a:t>‹#›</a:t>
            </a:fld>
            <a:endParaRPr lang="en-US" dirty="0"/>
          </a:p>
        </p:txBody>
      </p:sp>
    </p:spTree>
    <p:extLst>
      <p:ext uri="{BB962C8B-B14F-4D97-AF65-F5344CB8AC3E}">
        <p14:creationId xmlns:p14="http://schemas.microsoft.com/office/powerpoint/2010/main" val="1549942992"/>
      </p:ext>
    </p:extLst>
  </p:cSld>
  <p:clrMap bg1="lt1" tx1="dk1" bg2="lt2" tx2="dk2" accent1="accent1" accent2="accent2" accent3="accent3" accent4="accent4" accent5="accent5" accent6="accent6" hlink="hlink" folHlink="folHlink"/>
  <p:sldLayoutIdLst>
    <p:sldLayoutId id="2147483657"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147044"/>
            <a:ext cx="7874000" cy="1047751"/>
          </a:xfrm>
        </p:spPr>
        <p:txBody>
          <a:bodyPr>
            <a:normAutofit fontScale="90000"/>
          </a:bodyPr>
          <a:lstStyle/>
          <a:p>
            <a:pPr algn="ctr"/>
            <a:r>
              <a:rPr lang="en-US" sz="3600" b="1" dirty="0" smtClean="0">
                <a:solidFill>
                  <a:schemeClr val="bg1">
                    <a:lumMod val="95000"/>
                  </a:schemeClr>
                </a:solidFill>
                <a:latin typeface="Adobe Fan Heiti Std B" panose="020B0700000000000000" pitchFamily="34" charset="-128"/>
                <a:ea typeface="Adobe Fan Heiti Std B" panose="020B0700000000000000" pitchFamily="34" charset="-128"/>
              </a:rPr>
              <a:t>Better Collaboration at a Distance:</a:t>
            </a:r>
            <a:br>
              <a:rPr lang="en-US" sz="3600" b="1" dirty="0" smtClean="0">
                <a:solidFill>
                  <a:schemeClr val="bg1">
                    <a:lumMod val="95000"/>
                  </a:schemeClr>
                </a:solidFill>
                <a:latin typeface="Adobe Fan Heiti Std B" panose="020B0700000000000000" pitchFamily="34" charset="-128"/>
                <a:ea typeface="Adobe Fan Heiti Std B" panose="020B0700000000000000" pitchFamily="34" charset="-128"/>
              </a:rPr>
            </a:br>
            <a:r>
              <a:rPr lang="en-US" sz="3600" b="1" dirty="0" smtClean="0">
                <a:solidFill>
                  <a:schemeClr val="bg1">
                    <a:lumMod val="95000"/>
                  </a:schemeClr>
                </a:solidFill>
                <a:latin typeface="Adobe Fan Heiti Std B" panose="020B0700000000000000" pitchFamily="34" charset="-128"/>
                <a:ea typeface="Adobe Fan Heiti Std B" panose="020B0700000000000000" pitchFamily="34" charset="-128"/>
              </a:rPr>
              <a:t>Tools to Implement LTAR</a:t>
            </a:r>
            <a:endParaRPr lang="en-US" sz="2400" dirty="0">
              <a:solidFill>
                <a:schemeClr val="bg1">
                  <a:lumMod val="95000"/>
                </a:schemeClr>
              </a:solidFill>
              <a:latin typeface="Adobe Fan Heiti Std B" panose="020B0700000000000000" pitchFamily="34" charset="-128"/>
              <a:ea typeface="Adobe Fan Heiti Std B" panose="020B0700000000000000" pitchFamily="34" charset="-128"/>
            </a:endParaRPr>
          </a:p>
        </p:txBody>
      </p:sp>
      <p:pic>
        <p:nvPicPr>
          <p:cNvPr id="4" name="Content Placeholder 3" descr="LTAR_Sites_Map_by_NEON_domains(with_new_sites)_v2.jpg"/>
          <p:cNvPicPr>
            <a:picLocks noGrp="1" noChangeAspect="1"/>
          </p:cNvPicPr>
          <p:nvPr>
            <p:ph idx="1"/>
          </p:nvPr>
        </p:nvPicPr>
        <p:blipFill>
          <a:blip r:embed="rId2" cstate="print">
            <a:extLst>
              <a:ext uri="{28A0092B-C50C-407E-A947-70E740481C1C}">
                <a14:useLocalDpi xmlns:a14="http://schemas.microsoft.com/office/drawing/2010/main" val="0"/>
              </a:ext>
            </a:extLst>
          </a:blip>
          <a:srcRect t="411" b="411"/>
          <a:stretch>
            <a:fillRect/>
          </a:stretch>
        </p:blipFill>
        <p:spPr>
          <a:xfrm>
            <a:off x="1938540" y="1299746"/>
            <a:ext cx="6591488" cy="4273783"/>
          </a:xfrm>
        </p:spPr>
      </p:pic>
    </p:spTree>
    <p:extLst>
      <p:ext uri="{BB962C8B-B14F-4D97-AF65-F5344CB8AC3E}">
        <p14:creationId xmlns:p14="http://schemas.microsoft.com/office/powerpoint/2010/main" val="17880839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147044"/>
            <a:ext cx="7874000" cy="1047751"/>
          </a:xfrm>
        </p:spPr>
        <p:txBody>
          <a:bodyPr>
            <a:normAutofit fontScale="90000"/>
          </a:bodyPr>
          <a:lstStyle/>
          <a:p>
            <a:pPr algn="ctr"/>
            <a: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t>Better Collaboration at a Distance:</a:t>
            </a:r>
            <a:b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br>
            <a: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t>Tools to Implement LTAR</a:t>
            </a:r>
            <a:endParaRPr lang="en-US" sz="2400" dirty="0">
              <a:solidFill>
                <a:schemeClr val="bg1">
                  <a:lumMod val="95000"/>
                </a:schemeClr>
              </a:solidFill>
              <a:latin typeface="Adobe Fan Heiti Std B" panose="020B0700000000000000" pitchFamily="34" charset="-128"/>
              <a:ea typeface="Adobe Fan Heiti Std B" panose="020B0700000000000000" pitchFamily="34" charset="-128"/>
            </a:endParaRPr>
          </a:p>
        </p:txBody>
      </p:sp>
      <p:sp>
        <p:nvSpPr>
          <p:cNvPr id="3" name="Content Placeholder 2"/>
          <p:cNvSpPr>
            <a:spLocks noGrp="1"/>
          </p:cNvSpPr>
          <p:nvPr>
            <p:ph idx="1"/>
          </p:nvPr>
        </p:nvSpPr>
        <p:spPr>
          <a:xfrm>
            <a:off x="1358900" y="1288525"/>
            <a:ext cx="7639050" cy="4954050"/>
          </a:xfrm>
        </p:spPr>
        <p:txBody>
          <a:bodyPr>
            <a:noAutofit/>
          </a:bodyPr>
          <a:lstStyle/>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Here is a good rule of thumb: If you are trying to solve a problem and there are multi-billion dollar firms whose entire business model depends on solving the same problem, and there are whole courses at your university devoted to how to solve that problem, you might want to figure out what the experts do and see if you can’t learn something from it.</a:t>
            </a:r>
          </a:p>
          <a:p>
            <a:pPr marL="0" lvl="0" indent="0">
              <a:lnSpc>
                <a:spcPct val="100000"/>
              </a:lnSpc>
              <a:buNone/>
            </a:pPr>
            <a:endParaRPr lang="en-US" sz="2000" dirty="0">
              <a:solidFill>
                <a:schemeClr val="bg1">
                  <a:lumMod val="95000"/>
                </a:schemeClr>
              </a:solidFill>
              <a:latin typeface="Adobe Fan Heiti Std B" panose="020B0700000000000000" pitchFamily="34" charset="-128"/>
              <a:ea typeface="Adobe Fan Heiti Std B" panose="020B0700000000000000" pitchFamily="34" charset="-128"/>
            </a:endParaRPr>
          </a:p>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Code and Data for the Social Sciences: A Practitioner’s Guide</a:t>
            </a:r>
          </a:p>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Matt </a:t>
            </a:r>
            <a:r>
              <a:rPr lang="en-US" sz="2000" dirty="0" err="1" smtClean="0">
                <a:solidFill>
                  <a:schemeClr val="bg1">
                    <a:lumMod val="95000"/>
                  </a:schemeClr>
                </a:solidFill>
                <a:latin typeface="Adobe Fan Heiti Std B" panose="020B0700000000000000" pitchFamily="34" charset="-128"/>
                <a:ea typeface="Adobe Fan Heiti Std B" panose="020B0700000000000000" pitchFamily="34" charset="-128"/>
              </a:rPr>
              <a:t>Gentzkow</a:t>
            </a: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 and Jesse Shapiro</a:t>
            </a:r>
            <a:endParaRPr lang="en-US" sz="2000" dirty="0">
              <a:solidFill>
                <a:schemeClr val="bg1">
                  <a:lumMod val="95000"/>
                </a:schemeClr>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7623770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147044"/>
            <a:ext cx="7874000" cy="1047751"/>
          </a:xfrm>
        </p:spPr>
        <p:txBody>
          <a:bodyPr>
            <a:normAutofit fontScale="90000"/>
          </a:bodyPr>
          <a:lstStyle/>
          <a:p>
            <a:pPr algn="ctr"/>
            <a: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t>Better Collaboration at a Distance:</a:t>
            </a:r>
            <a:b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br>
            <a: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t>Tools to Implement LTAR</a:t>
            </a:r>
            <a:endParaRPr lang="en-US" sz="2400" dirty="0">
              <a:solidFill>
                <a:schemeClr val="bg1">
                  <a:lumMod val="95000"/>
                </a:schemeClr>
              </a:solidFill>
              <a:latin typeface="Adobe Fan Heiti Std B" panose="020B0700000000000000" pitchFamily="34" charset="-128"/>
              <a:ea typeface="Adobe Fan Heiti Std B" panose="020B0700000000000000" pitchFamily="34" charset="-128"/>
            </a:endParaRPr>
          </a:p>
        </p:txBody>
      </p:sp>
      <p:sp>
        <p:nvSpPr>
          <p:cNvPr id="3" name="Content Placeholder 2"/>
          <p:cNvSpPr>
            <a:spLocks noGrp="1"/>
          </p:cNvSpPr>
          <p:nvPr>
            <p:ph idx="1"/>
          </p:nvPr>
        </p:nvSpPr>
        <p:spPr>
          <a:xfrm>
            <a:off x="1358900" y="1288525"/>
            <a:ext cx="7639050" cy="4954050"/>
          </a:xfrm>
        </p:spPr>
        <p:txBody>
          <a:bodyPr>
            <a:noAutofit/>
          </a:bodyPr>
          <a:lstStyle/>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Here is a good rule of thumb: If you are trying to solve a problem and there are multi-billion dollar firms whose entire business model depends on solving the same problem, and there are whole courses at your university devoted to how to solve that problem, you might want to figure out what the experts do and see if you can’t learn something from it.</a:t>
            </a:r>
          </a:p>
          <a:p>
            <a:pPr marL="0" lvl="0" indent="0">
              <a:lnSpc>
                <a:spcPct val="100000"/>
              </a:lnSpc>
              <a:buNone/>
            </a:pPr>
            <a:endParaRPr lang="en-US" sz="2000" dirty="0">
              <a:solidFill>
                <a:schemeClr val="bg1">
                  <a:lumMod val="95000"/>
                </a:schemeClr>
              </a:solidFill>
              <a:latin typeface="Adobe Fan Heiti Std B" panose="020B0700000000000000" pitchFamily="34" charset="-128"/>
              <a:ea typeface="Adobe Fan Heiti Std B" panose="020B0700000000000000" pitchFamily="34" charset="-128"/>
            </a:endParaRPr>
          </a:p>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Code and Data for the Social Sciences: A Practitioner’s Guide</a:t>
            </a:r>
          </a:p>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Matt </a:t>
            </a:r>
            <a:r>
              <a:rPr lang="en-US" sz="2000" dirty="0" err="1" smtClean="0">
                <a:solidFill>
                  <a:schemeClr val="bg1">
                    <a:lumMod val="95000"/>
                  </a:schemeClr>
                </a:solidFill>
                <a:latin typeface="Adobe Fan Heiti Std B" panose="020B0700000000000000" pitchFamily="34" charset="-128"/>
                <a:ea typeface="Adobe Fan Heiti Std B" panose="020B0700000000000000" pitchFamily="34" charset="-128"/>
              </a:rPr>
              <a:t>Gentzkow</a:t>
            </a: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 and Jesse Shapiro</a:t>
            </a:r>
          </a:p>
          <a:p>
            <a:pPr marL="0" lvl="0" indent="0">
              <a:lnSpc>
                <a:spcPct val="100000"/>
              </a:lnSpc>
              <a:buNone/>
            </a:pPr>
            <a:endParaRPr lang="en-US" sz="2000" dirty="0">
              <a:solidFill>
                <a:schemeClr val="bg1">
                  <a:lumMod val="95000"/>
                </a:schemeClr>
              </a:solidFill>
              <a:latin typeface="Adobe Fan Heiti Std B" panose="020B0700000000000000" pitchFamily="34" charset="-128"/>
              <a:ea typeface="Adobe Fan Heiti Std B" panose="020B0700000000000000" pitchFamily="34" charset="-128"/>
            </a:endParaRPr>
          </a:p>
          <a:p>
            <a:pPr mar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Current Tools:	Conference </a:t>
            </a:r>
            <a:r>
              <a:rPr lang="en-US" sz="2000" dirty="0">
                <a:solidFill>
                  <a:schemeClr val="bg1">
                    <a:lumMod val="95000"/>
                  </a:schemeClr>
                </a:solidFill>
                <a:latin typeface="Adobe Fan Heiti Std B" panose="020B0700000000000000" pitchFamily="34" charset="-128"/>
                <a:ea typeface="Adobe Fan Heiti Std B" panose="020B0700000000000000" pitchFamily="34" charset="-128"/>
              </a:rPr>
              <a:t>Calls + </a:t>
            </a: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Email </a:t>
            </a:r>
            <a:r>
              <a:rPr lang="en-US" sz="2000" b="1" dirty="0" smtClean="0">
                <a:solidFill>
                  <a:schemeClr val="bg1">
                    <a:lumMod val="95000"/>
                  </a:schemeClr>
                </a:solidFill>
                <a:latin typeface="Adobe Fan Heiti Std B" panose="020B0700000000000000" pitchFamily="34" charset="-128"/>
                <a:ea typeface="Adobe Fan Heiti Std B" panose="020B0700000000000000" pitchFamily="34" charset="-128"/>
              </a:rPr>
              <a:t>+????</a:t>
            </a:r>
            <a:endParaRPr lang="en-US" sz="2000" b="1" dirty="0">
              <a:solidFill>
                <a:schemeClr val="bg1">
                  <a:lumMod val="95000"/>
                </a:schemeClr>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10273051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147044"/>
            <a:ext cx="7874000" cy="1047751"/>
          </a:xfrm>
        </p:spPr>
        <p:txBody>
          <a:bodyPr>
            <a:normAutofit fontScale="90000"/>
          </a:bodyPr>
          <a:lstStyle/>
          <a:p>
            <a:pPr algn="ctr"/>
            <a: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t>Better Collaboration at a Distance:</a:t>
            </a:r>
            <a:b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br>
            <a: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t>Tools to Implement LTAR</a:t>
            </a:r>
            <a:endParaRPr lang="en-US" sz="2400" dirty="0">
              <a:solidFill>
                <a:schemeClr val="bg1">
                  <a:lumMod val="95000"/>
                </a:schemeClr>
              </a:solidFill>
              <a:latin typeface="Adobe Fan Heiti Std B" panose="020B0700000000000000" pitchFamily="34" charset="-128"/>
              <a:ea typeface="Adobe Fan Heiti Std B" panose="020B0700000000000000" pitchFamily="34" charset="-128"/>
            </a:endParaRPr>
          </a:p>
        </p:txBody>
      </p:sp>
      <p:sp>
        <p:nvSpPr>
          <p:cNvPr id="3" name="Content Placeholder 2"/>
          <p:cNvSpPr>
            <a:spLocks noGrp="1"/>
          </p:cNvSpPr>
          <p:nvPr>
            <p:ph idx="1"/>
          </p:nvPr>
        </p:nvSpPr>
        <p:spPr>
          <a:xfrm>
            <a:off x="1387475" y="1194795"/>
            <a:ext cx="7639050" cy="5285350"/>
          </a:xfrm>
        </p:spPr>
        <p:txBody>
          <a:bodyPr>
            <a:noAutofit/>
          </a:bodyPr>
          <a:lstStyle/>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As we implement LTAR, we’ll need better tools to document what each committee recommends, makes it easy to consistently apply standard methods, document where each site stands, and collaborate to get the most out of the national datasets we are building.</a:t>
            </a:r>
          </a:p>
          <a:p>
            <a:pPr marL="0" lvl="0" indent="0">
              <a:lnSpc>
                <a:spcPct val="100000"/>
              </a:lnSpc>
              <a:buNone/>
            </a:pPr>
            <a:endPar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endParaRPr>
          </a:p>
          <a:p>
            <a:pPr marL="0" lvl="0" indent="0">
              <a:lnSpc>
                <a:spcPct val="100000"/>
              </a:lnSpc>
              <a:buNone/>
            </a:pPr>
            <a:r>
              <a:rPr lang="en-US" sz="2000" u="sng" dirty="0" smtClean="0">
                <a:solidFill>
                  <a:schemeClr val="bg1">
                    <a:lumMod val="95000"/>
                  </a:schemeClr>
                </a:solidFill>
                <a:latin typeface="Adobe Fan Heiti Std B" panose="020B0700000000000000" pitchFamily="34" charset="-128"/>
                <a:ea typeface="Adobe Fan Heiti Std B" panose="020B0700000000000000" pitchFamily="34" charset="-128"/>
              </a:rPr>
              <a:t>What do we need?</a:t>
            </a:r>
          </a:p>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Data Management – NAL</a:t>
            </a:r>
          </a:p>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Code Management - </a:t>
            </a:r>
            <a:r>
              <a:rPr lang="en-US" sz="2000" dirty="0" err="1" smtClean="0">
                <a:solidFill>
                  <a:schemeClr val="bg1">
                    <a:lumMod val="95000"/>
                  </a:schemeClr>
                </a:solidFill>
                <a:latin typeface="Adobe Fan Heiti Std B" panose="020B0700000000000000" pitchFamily="34" charset="-128"/>
                <a:ea typeface="Adobe Fan Heiti Std B" panose="020B0700000000000000" pitchFamily="34" charset="-128"/>
              </a:rPr>
              <a:t>Github</a:t>
            </a:r>
            <a:endPar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endParaRPr>
          </a:p>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Task Management - </a:t>
            </a:r>
            <a:r>
              <a:rPr lang="en-US" sz="2000" dirty="0" err="1" smtClean="0">
                <a:solidFill>
                  <a:schemeClr val="bg1">
                    <a:lumMod val="95000"/>
                  </a:schemeClr>
                </a:solidFill>
                <a:latin typeface="Adobe Fan Heiti Std B" panose="020B0700000000000000" pitchFamily="34" charset="-128"/>
                <a:ea typeface="Adobe Fan Heiti Std B" panose="020B0700000000000000" pitchFamily="34" charset="-128"/>
              </a:rPr>
              <a:t>Wrike</a:t>
            </a: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a:t>
            </a:r>
          </a:p>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Document Editing? – Google Docs</a:t>
            </a:r>
          </a:p>
          <a:p>
            <a:pPr marL="0" indent="0">
              <a:lnSpc>
                <a:spcPct val="100000"/>
              </a:lnSpc>
              <a:buNone/>
            </a:pPr>
            <a:r>
              <a:rPr lang="en-US" sz="2000" dirty="0">
                <a:solidFill>
                  <a:schemeClr val="bg1">
                    <a:lumMod val="95000"/>
                  </a:schemeClr>
                </a:solidFill>
                <a:latin typeface="Adobe Fan Heiti Std B" panose="020B0700000000000000" pitchFamily="34" charset="-128"/>
                <a:ea typeface="Adobe Fan Heiti Std B" panose="020B0700000000000000" pitchFamily="34" charset="-128"/>
              </a:rPr>
              <a:t>Spatial Data Processing – Google Earth Engine</a:t>
            </a:r>
          </a:p>
          <a:p>
            <a:pPr marL="0" lvl="0" indent="0">
              <a:lnSpc>
                <a:spcPct val="100000"/>
              </a:lnSpc>
              <a:buNone/>
            </a:pPr>
            <a:r>
              <a:rPr lang="en-US" sz="2000" b="1" dirty="0">
                <a:solidFill>
                  <a:schemeClr val="bg1">
                    <a:lumMod val="95000"/>
                  </a:schemeClr>
                </a:solidFill>
                <a:latin typeface="Adobe Fan Heiti Std B" panose="020B0700000000000000" pitchFamily="34" charset="-128"/>
                <a:ea typeface="Adobe Fan Heiti Std B" panose="020B0700000000000000" pitchFamily="34" charset="-128"/>
              </a:rPr>
              <a:t>Document Management – </a:t>
            </a:r>
            <a:r>
              <a:rPr lang="en-US" sz="2000" b="1" dirty="0" err="1">
                <a:solidFill>
                  <a:schemeClr val="bg1">
                    <a:lumMod val="95000"/>
                  </a:schemeClr>
                </a:solidFill>
                <a:latin typeface="Adobe Fan Heiti Std B" panose="020B0700000000000000" pitchFamily="34" charset="-128"/>
                <a:ea typeface="Adobe Fan Heiti Std B" panose="020B0700000000000000" pitchFamily="34" charset="-128"/>
              </a:rPr>
              <a:t>Github</a:t>
            </a:r>
            <a:r>
              <a:rPr lang="en-US" sz="2000" b="1" dirty="0">
                <a:solidFill>
                  <a:schemeClr val="bg1">
                    <a:lumMod val="95000"/>
                  </a:schemeClr>
                </a:solidFill>
                <a:latin typeface="Adobe Fan Heiti Std B" panose="020B0700000000000000" pitchFamily="34" charset="-128"/>
                <a:ea typeface="Adobe Fan Heiti Std B" panose="020B0700000000000000" pitchFamily="34" charset="-128"/>
              </a:rPr>
              <a:t> wiki</a:t>
            </a:r>
            <a:r>
              <a:rPr lang="en-US" sz="2000" b="1" dirty="0" smtClean="0">
                <a:solidFill>
                  <a:schemeClr val="bg1">
                    <a:lumMod val="95000"/>
                  </a:schemeClr>
                </a:solidFill>
                <a:latin typeface="Adobe Fan Heiti Std B" panose="020B0700000000000000" pitchFamily="34" charset="-128"/>
                <a:ea typeface="Adobe Fan Heiti Std B" panose="020B0700000000000000" pitchFamily="34" charset="-128"/>
              </a:rPr>
              <a:t>? </a:t>
            </a:r>
          </a:p>
          <a:p>
            <a:pPr marL="0" lvl="0" indent="0">
              <a:lnSpc>
                <a:spcPct val="100000"/>
              </a:lnSpc>
              <a:buNone/>
            </a:pPr>
            <a:r>
              <a:rPr lang="en-US" sz="2000" dirty="0">
                <a:solidFill>
                  <a:schemeClr val="bg1">
                    <a:lumMod val="95000"/>
                  </a:schemeClr>
                </a:solidFill>
                <a:latin typeface="Adobe Fan Heiti Std B" panose="020B0700000000000000" pitchFamily="34" charset="-128"/>
                <a:ea typeface="Adobe Fan Heiti Std B" panose="020B0700000000000000" pitchFamily="34" charset="-128"/>
              </a:rPr>
              <a:t>https://github.com/isdapps/ltar/wiki</a:t>
            </a:r>
          </a:p>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 </a:t>
            </a:r>
            <a:endParaRPr lang="en-US" sz="2000" b="1" dirty="0">
              <a:solidFill>
                <a:schemeClr val="bg1">
                  <a:lumMod val="95000"/>
                </a:schemeClr>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1263126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lumMod val="95000"/>
                  </a:schemeClr>
                </a:solidFill>
                <a:latin typeface="Adobe Fan Heiti Std B" panose="020B0700000000000000" pitchFamily="34" charset="-128"/>
                <a:ea typeface="Adobe Fan Heiti Std B" panose="020B0700000000000000" pitchFamily="34" charset="-128"/>
              </a:rPr>
              <a:t>Better Collaboration at a Distance:</a:t>
            </a:r>
            <a:br>
              <a:rPr lang="en-US" b="1" dirty="0">
                <a:solidFill>
                  <a:schemeClr val="bg1">
                    <a:lumMod val="95000"/>
                  </a:schemeClr>
                </a:solidFill>
                <a:latin typeface="Adobe Fan Heiti Std B" panose="020B0700000000000000" pitchFamily="34" charset="-128"/>
                <a:ea typeface="Adobe Fan Heiti Std B" panose="020B0700000000000000" pitchFamily="34" charset="-128"/>
              </a:rPr>
            </a:br>
            <a:r>
              <a:rPr lang="en-US" b="1" dirty="0">
                <a:solidFill>
                  <a:schemeClr val="bg1">
                    <a:lumMod val="95000"/>
                  </a:schemeClr>
                </a:solidFill>
                <a:latin typeface="Adobe Fan Heiti Std B" panose="020B0700000000000000" pitchFamily="34" charset="-128"/>
                <a:ea typeface="Adobe Fan Heiti Std B" panose="020B0700000000000000" pitchFamily="34" charset="-128"/>
              </a:rPr>
              <a:t>Tools to Implement LTAR</a:t>
            </a:r>
            <a:endParaRPr lang="en-US" dirty="0"/>
          </a:p>
        </p:txBody>
      </p:sp>
      <p:pic>
        <p:nvPicPr>
          <p:cNvPr id="5" name="Picture 4"/>
          <p:cNvPicPr>
            <a:picLocks noChangeAspect="1"/>
          </p:cNvPicPr>
          <p:nvPr/>
        </p:nvPicPr>
        <p:blipFill>
          <a:blip r:embed="rId2"/>
          <a:stretch>
            <a:fillRect/>
          </a:stretch>
        </p:blipFill>
        <p:spPr>
          <a:xfrm>
            <a:off x="1133787" y="1941414"/>
            <a:ext cx="7013853" cy="3830822"/>
          </a:xfrm>
          <a:prstGeom prst="rect">
            <a:avLst/>
          </a:prstGeom>
        </p:spPr>
      </p:pic>
    </p:spTree>
    <p:extLst>
      <p:ext uri="{BB962C8B-B14F-4D97-AF65-F5344CB8AC3E}">
        <p14:creationId xmlns:p14="http://schemas.microsoft.com/office/powerpoint/2010/main" val="25804649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lumMod val="95000"/>
                  </a:schemeClr>
                </a:solidFill>
                <a:latin typeface="Adobe Fan Heiti Std B" panose="020B0700000000000000" pitchFamily="34" charset="-128"/>
                <a:ea typeface="Adobe Fan Heiti Std B" panose="020B0700000000000000" pitchFamily="34" charset="-128"/>
              </a:rPr>
              <a:t>Better Collaboration at a Distance:</a:t>
            </a:r>
            <a:br>
              <a:rPr lang="en-US" b="1" dirty="0">
                <a:solidFill>
                  <a:schemeClr val="bg1">
                    <a:lumMod val="95000"/>
                  </a:schemeClr>
                </a:solidFill>
                <a:latin typeface="Adobe Fan Heiti Std B" panose="020B0700000000000000" pitchFamily="34" charset="-128"/>
                <a:ea typeface="Adobe Fan Heiti Std B" panose="020B0700000000000000" pitchFamily="34" charset="-128"/>
              </a:rPr>
            </a:br>
            <a:r>
              <a:rPr lang="en-US" b="1" dirty="0">
                <a:solidFill>
                  <a:schemeClr val="bg1">
                    <a:lumMod val="95000"/>
                  </a:schemeClr>
                </a:solidFill>
                <a:latin typeface="Adobe Fan Heiti Std B" panose="020B0700000000000000" pitchFamily="34" charset="-128"/>
                <a:ea typeface="Adobe Fan Heiti Std B" panose="020B0700000000000000" pitchFamily="34" charset="-128"/>
              </a:rPr>
              <a:t>Tools to Implement LTAR</a:t>
            </a:r>
            <a:endParaRPr lang="en-US" dirty="0"/>
          </a:p>
        </p:txBody>
      </p:sp>
      <p:pic>
        <p:nvPicPr>
          <p:cNvPr id="6" name="Picture 5"/>
          <p:cNvPicPr>
            <a:picLocks noChangeAspect="1"/>
          </p:cNvPicPr>
          <p:nvPr/>
        </p:nvPicPr>
        <p:blipFill>
          <a:blip r:embed="rId2"/>
          <a:stretch>
            <a:fillRect/>
          </a:stretch>
        </p:blipFill>
        <p:spPr>
          <a:xfrm>
            <a:off x="1655330" y="2025307"/>
            <a:ext cx="5524560" cy="4173192"/>
          </a:xfrm>
          <a:prstGeom prst="rect">
            <a:avLst/>
          </a:prstGeom>
        </p:spPr>
      </p:pic>
    </p:spTree>
    <p:extLst>
      <p:ext uri="{BB962C8B-B14F-4D97-AF65-F5344CB8AC3E}">
        <p14:creationId xmlns:p14="http://schemas.microsoft.com/office/powerpoint/2010/main" val="22300266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lumMod val="95000"/>
                  </a:schemeClr>
                </a:solidFill>
                <a:latin typeface="Adobe Fan Heiti Std B" panose="020B0700000000000000" pitchFamily="34" charset="-128"/>
                <a:ea typeface="Adobe Fan Heiti Std B" panose="020B0700000000000000" pitchFamily="34" charset="-128"/>
              </a:rPr>
              <a:t>Better Collaboration at a Distance:</a:t>
            </a:r>
            <a:br>
              <a:rPr lang="en-US" b="1" dirty="0">
                <a:solidFill>
                  <a:schemeClr val="bg1">
                    <a:lumMod val="95000"/>
                  </a:schemeClr>
                </a:solidFill>
                <a:latin typeface="Adobe Fan Heiti Std B" panose="020B0700000000000000" pitchFamily="34" charset="-128"/>
                <a:ea typeface="Adobe Fan Heiti Std B" panose="020B0700000000000000" pitchFamily="34" charset="-128"/>
              </a:rPr>
            </a:br>
            <a:r>
              <a:rPr lang="en-US" b="1" dirty="0">
                <a:solidFill>
                  <a:schemeClr val="bg1">
                    <a:lumMod val="95000"/>
                  </a:schemeClr>
                </a:solidFill>
                <a:latin typeface="Adobe Fan Heiti Std B" panose="020B0700000000000000" pitchFamily="34" charset="-128"/>
                <a:ea typeface="Adobe Fan Heiti Std B" panose="020B0700000000000000" pitchFamily="34" charset="-128"/>
              </a:rPr>
              <a:t>Tools to Implement LTAR</a:t>
            </a:r>
            <a:endParaRPr lang="en-US" dirty="0"/>
          </a:p>
        </p:txBody>
      </p:sp>
      <p:pic>
        <p:nvPicPr>
          <p:cNvPr id="5" name="Picture 4"/>
          <p:cNvPicPr>
            <a:picLocks noChangeAspect="1"/>
          </p:cNvPicPr>
          <p:nvPr/>
        </p:nvPicPr>
        <p:blipFill>
          <a:blip r:embed="rId2"/>
          <a:stretch>
            <a:fillRect/>
          </a:stretch>
        </p:blipFill>
        <p:spPr>
          <a:xfrm>
            <a:off x="628650" y="2912870"/>
            <a:ext cx="4492993" cy="3264093"/>
          </a:xfrm>
          <a:prstGeom prst="rect">
            <a:avLst/>
          </a:prstGeom>
        </p:spPr>
      </p:pic>
      <p:sp>
        <p:nvSpPr>
          <p:cNvPr id="7" name="Content Placeholder 6"/>
          <p:cNvSpPr>
            <a:spLocks noGrp="1"/>
          </p:cNvSpPr>
          <p:nvPr>
            <p:ph idx="1"/>
          </p:nvPr>
        </p:nvSpPr>
        <p:spPr/>
        <p:txBody>
          <a:bodyPr/>
          <a:lstStyle/>
          <a:p>
            <a:pPr marL="0" indent="0">
              <a:buNone/>
            </a:pPr>
            <a:endParaRPr lang="en-US" dirty="0"/>
          </a:p>
        </p:txBody>
      </p:sp>
      <p:pic>
        <p:nvPicPr>
          <p:cNvPr id="8" name="Picture 7"/>
          <p:cNvPicPr>
            <a:picLocks noChangeAspect="1"/>
          </p:cNvPicPr>
          <p:nvPr/>
        </p:nvPicPr>
        <p:blipFill>
          <a:blip r:embed="rId3"/>
          <a:stretch>
            <a:fillRect/>
          </a:stretch>
        </p:blipFill>
        <p:spPr>
          <a:xfrm>
            <a:off x="5140892" y="1865736"/>
            <a:ext cx="3909909" cy="2111735"/>
          </a:xfrm>
          <a:prstGeom prst="rect">
            <a:avLst/>
          </a:prstGeom>
        </p:spPr>
      </p:pic>
    </p:spTree>
    <p:extLst>
      <p:ext uri="{BB962C8B-B14F-4D97-AF65-F5344CB8AC3E}">
        <p14:creationId xmlns:p14="http://schemas.microsoft.com/office/powerpoint/2010/main" val="8103859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lumMod val="95000"/>
                  </a:schemeClr>
                </a:solidFill>
                <a:latin typeface="Adobe Fan Heiti Std B" panose="020B0700000000000000" pitchFamily="34" charset="-128"/>
                <a:ea typeface="Adobe Fan Heiti Std B" panose="020B0700000000000000" pitchFamily="34" charset="-128"/>
              </a:rPr>
              <a:t>Better Collaboration at a Distance:</a:t>
            </a:r>
            <a:br>
              <a:rPr lang="en-US" b="1" dirty="0">
                <a:solidFill>
                  <a:schemeClr val="bg1">
                    <a:lumMod val="95000"/>
                  </a:schemeClr>
                </a:solidFill>
                <a:latin typeface="Adobe Fan Heiti Std B" panose="020B0700000000000000" pitchFamily="34" charset="-128"/>
                <a:ea typeface="Adobe Fan Heiti Std B" panose="020B0700000000000000" pitchFamily="34" charset="-128"/>
              </a:rPr>
            </a:br>
            <a:r>
              <a:rPr lang="en-US" b="1" dirty="0">
                <a:solidFill>
                  <a:schemeClr val="bg1">
                    <a:lumMod val="95000"/>
                  </a:schemeClr>
                </a:solidFill>
                <a:latin typeface="Adobe Fan Heiti Std B" panose="020B0700000000000000" pitchFamily="34" charset="-128"/>
                <a:ea typeface="Adobe Fan Heiti Std B" panose="020B0700000000000000" pitchFamily="34" charset="-128"/>
              </a:rPr>
              <a:t>Tools to Implement LTAR</a:t>
            </a:r>
            <a:endParaRPr lang="en-US" dirty="0"/>
          </a:p>
        </p:txBody>
      </p:sp>
      <p:pic>
        <p:nvPicPr>
          <p:cNvPr id="4" name="Content Placeholder 3"/>
          <p:cNvPicPr>
            <a:picLocks noGrp="1" noChangeAspect="1"/>
          </p:cNvPicPr>
          <p:nvPr>
            <p:ph idx="1"/>
          </p:nvPr>
        </p:nvPicPr>
        <p:blipFill>
          <a:blip r:embed="rId2"/>
          <a:stretch>
            <a:fillRect/>
          </a:stretch>
        </p:blipFill>
        <p:spPr>
          <a:xfrm>
            <a:off x="719354" y="1955586"/>
            <a:ext cx="7602651" cy="3550294"/>
          </a:xfrm>
          <a:prstGeom prst="rect">
            <a:avLst/>
          </a:prstGeom>
        </p:spPr>
      </p:pic>
    </p:spTree>
    <p:extLst>
      <p:ext uri="{BB962C8B-B14F-4D97-AF65-F5344CB8AC3E}">
        <p14:creationId xmlns:p14="http://schemas.microsoft.com/office/powerpoint/2010/main" val="16043636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147044"/>
            <a:ext cx="7874000" cy="1047751"/>
          </a:xfrm>
        </p:spPr>
        <p:txBody>
          <a:bodyPr>
            <a:normAutofit fontScale="90000"/>
          </a:bodyPr>
          <a:lstStyle/>
          <a:p>
            <a:pPr algn="ctr"/>
            <a: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t>Better Collaboration at a Distance:</a:t>
            </a:r>
            <a:b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br>
            <a:r>
              <a:rPr lang="en-US" sz="3600" b="1" dirty="0">
                <a:solidFill>
                  <a:schemeClr val="bg1">
                    <a:lumMod val="95000"/>
                  </a:schemeClr>
                </a:solidFill>
                <a:latin typeface="Adobe Fan Heiti Std B" panose="020B0700000000000000" pitchFamily="34" charset="-128"/>
                <a:ea typeface="Adobe Fan Heiti Std B" panose="020B0700000000000000" pitchFamily="34" charset="-128"/>
              </a:rPr>
              <a:t>Tools to Implement LTAR</a:t>
            </a:r>
            <a:endParaRPr lang="en-US" sz="2400" dirty="0">
              <a:solidFill>
                <a:schemeClr val="bg1">
                  <a:lumMod val="95000"/>
                </a:schemeClr>
              </a:solidFill>
              <a:latin typeface="Adobe Fan Heiti Std B" panose="020B0700000000000000" pitchFamily="34" charset="-128"/>
              <a:ea typeface="Adobe Fan Heiti Std B" panose="020B0700000000000000" pitchFamily="34" charset="-128"/>
            </a:endParaRPr>
          </a:p>
        </p:txBody>
      </p:sp>
      <p:sp>
        <p:nvSpPr>
          <p:cNvPr id="3" name="Content Placeholder 2"/>
          <p:cNvSpPr>
            <a:spLocks noGrp="1"/>
          </p:cNvSpPr>
          <p:nvPr>
            <p:ph idx="1"/>
          </p:nvPr>
        </p:nvSpPr>
        <p:spPr>
          <a:xfrm>
            <a:off x="1358900" y="1288525"/>
            <a:ext cx="7639050" cy="4954050"/>
          </a:xfrm>
        </p:spPr>
        <p:txBody>
          <a:bodyPr>
            <a:noAutofit/>
          </a:bodyPr>
          <a:lstStyle/>
          <a:p>
            <a:pPr marL="0" lvl="0" indent="0">
              <a:lnSpc>
                <a:spcPct val="100000"/>
              </a:lnSpc>
              <a:buNone/>
            </a:pP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Possible Tools/Tradeoffs:</a:t>
            </a:r>
          </a:p>
          <a:p>
            <a:pPr marL="0" lvl="0" indent="0">
              <a:lnSpc>
                <a:spcPct val="100000"/>
              </a:lnSpc>
              <a:buNone/>
            </a:pPr>
            <a:endParaRPr lang="en-US" sz="2000" dirty="0">
              <a:solidFill>
                <a:schemeClr val="bg1">
                  <a:lumMod val="95000"/>
                </a:schemeClr>
              </a:solidFill>
              <a:latin typeface="Adobe Fan Heiti Std B" panose="020B0700000000000000" pitchFamily="34" charset="-128"/>
              <a:ea typeface="Adobe Fan Heiti Std B" panose="020B0700000000000000" pitchFamily="34" charset="-128"/>
            </a:endParaRPr>
          </a:p>
          <a:p>
            <a:pPr marL="0" lvl="0" indent="0">
              <a:lnSpc>
                <a:spcPct val="100000"/>
              </a:lnSpc>
              <a:buNone/>
            </a:pPr>
            <a:r>
              <a:rPr lang="en-US" sz="2000" b="1" dirty="0" err="1" smtClean="0">
                <a:solidFill>
                  <a:schemeClr val="bg1">
                    <a:lumMod val="95000"/>
                  </a:schemeClr>
                </a:solidFill>
                <a:latin typeface="Adobe Fan Heiti Std B" panose="020B0700000000000000" pitchFamily="34" charset="-128"/>
                <a:ea typeface="Adobe Fan Heiti Std B" panose="020B0700000000000000" pitchFamily="34" charset="-128"/>
              </a:rPr>
              <a:t>Github</a:t>
            </a: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 – Designed as a source code repository, lots of other “stuff” to detract from documents in wiki, steep learning curve although Markdown is simple, less flexible, free if open. </a:t>
            </a:r>
            <a:r>
              <a:rPr lang="en-US" sz="2000" dirty="0" err="1" smtClean="0">
                <a:solidFill>
                  <a:schemeClr val="bg1">
                    <a:lumMod val="95000"/>
                  </a:schemeClr>
                </a:solidFill>
                <a:latin typeface="Adobe Fan Heiti Std B" panose="020B0700000000000000" pitchFamily="34" charset="-128"/>
                <a:ea typeface="Adobe Fan Heiti Std B" panose="020B0700000000000000" pitchFamily="34" charset="-128"/>
              </a:rPr>
              <a:t>Github</a:t>
            </a: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 is a strong candidate if there will be a lot of collaborative code development.</a:t>
            </a:r>
          </a:p>
          <a:p>
            <a:pPr marL="0" lvl="0" indent="0">
              <a:lnSpc>
                <a:spcPct val="100000"/>
              </a:lnSpc>
              <a:buNone/>
            </a:pPr>
            <a:endParaRPr lang="en-US" sz="2000" dirty="0">
              <a:solidFill>
                <a:schemeClr val="bg1">
                  <a:lumMod val="95000"/>
                </a:schemeClr>
              </a:solidFill>
              <a:latin typeface="Adobe Fan Heiti Std B" panose="020B0700000000000000" pitchFamily="34" charset="-128"/>
              <a:ea typeface="Adobe Fan Heiti Std B" panose="020B0700000000000000" pitchFamily="34" charset="-128"/>
            </a:endParaRPr>
          </a:p>
          <a:p>
            <a:pPr marL="0" lvl="0" indent="0">
              <a:lnSpc>
                <a:spcPct val="100000"/>
              </a:lnSpc>
              <a:buNone/>
            </a:pPr>
            <a:r>
              <a:rPr lang="en-US" sz="2000" b="1" dirty="0" err="1" smtClean="0">
                <a:solidFill>
                  <a:schemeClr val="bg1">
                    <a:lumMod val="95000"/>
                  </a:schemeClr>
                </a:solidFill>
                <a:latin typeface="Adobe Fan Heiti Std B" panose="020B0700000000000000" pitchFamily="34" charset="-128"/>
                <a:ea typeface="Adobe Fan Heiti Std B" panose="020B0700000000000000" pitchFamily="34" charset="-128"/>
              </a:rPr>
              <a:t>Atlassian</a:t>
            </a:r>
            <a:r>
              <a:rPr lang="en-US" sz="2000" b="1" dirty="0" smtClean="0">
                <a:solidFill>
                  <a:schemeClr val="bg1">
                    <a:lumMod val="95000"/>
                  </a:schemeClr>
                </a:solidFill>
                <a:latin typeface="Adobe Fan Heiti Std B" panose="020B0700000000000000" pitchFamily="34" charset="-128"/>
                <a:ea typeface="Adobe Fan Heiti Std B" panose="020B0700000000000000" pitchFamily="34" charset="-128"/>
              </a:rPr>
              <a:t> Confluence </a:t>
            </a: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 Build a wiki using Wiki markup, more complicated than Markdown, but much more flexible. Cost: 100 users would cost $300/</a:t>
            </a:r>
            <a:r>
              <a:rPr lang="en-US" sz="2000" dirty="0" err="1" smtClean="0">
                <a:solidFill>
                  <a:schemeClr val="bg1">
                    <a:lumMod val="95000"/>
                  </a:schemeClr>
                </a:solidFill>
                <a:latin typeface="Adobe Fan Heiti Std B" panose="020B0700000000000000" pitchFamily="34" charset="-128"/>
                <a:ea typeface="Adobe Fan Heiti Std B" panose="020B0700000000000000" pitchFamily="34" charset="-128"/>
              </a:rPr>
              <a:t>mo</a:t>
            </a:r>
            <a:r>
              <a:rPr lang="en-US" sz="2000" dirty="0" smtClean="0">
                <a:solidFill>
                  <a:schemeClr val="bg1">
                    <a:lumMod val="95000"/>
                  </a:schemeClr>
                </a:solidFill>
                <a:latin typeface="Adobe Fan Heiti Std B" panose="020B0700000000000000" pitchFamily="34" charset="-128"/>
                <a:ea typeface="Adobe Fan Heiti Std B" panose="020B0700000000000000" pitchFamily="34" charset="-128"/>
              </a:rPr>
              <a:t> if hosted on cloud or a $4k one-time payment if we host. Confluence is a stronger candidate if the wiki would primarily be hosting documents.</a:t>
            </a:r>
            <a:endParaRPr lang="en-US" sz="2000" dirty="0">
              <a:solidFill>
                <a:schemeClr val="bg1">
                  <a:lumMod val="95000"/>
                </a:schemeClr>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11215038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445</TotalTime>
  <Words>444</Words>
  <Application>Microsoft Macintosh PowerPoint</Application>
  <PresentationFormat>On-screen Show (4:3)</PresentationFormat>
  <Paragraphs>35</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Better Collaboration at a Distance: Tools to Implement LTAR</vt:lpstr>
      <vt:lpstr>Better Collaboration at a Distance: Tools to Implement LTAR</vt:lpstr>
      <vt:lpstr>Better Collaboration at a Distance: Tools to Implement LTAR</vt:lpstr>
      <vt:lpstr>Better Collaboration at a Distance: Tools to Implement LTAR</vt:lpstr>
      <vt:lpstr>Better Collaboration at a Distance: Tools to Implement LTAR</vt:lpstr>
      <vt:lpstr>Better Collaboration at a Distance: Tools to Implement LTAR</vt:lpstr>
      <vt:lpstr>Better Collaboration at a Distance: Tools to Implement LTAR</vt:lpstr>
      <vt:lpstr>Better Collaboration at a Distance: Tools to Implement LTAR</vt:lpstr>
      <vt:lpstr>Better Collaboration at a Distance: Tools to Implement LTAR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Gerardo Armendariz</dc:creator>
  <cp:lastModifiedBy>Phil Heilman</cp:lastModifiedBy>
  <cp:revision>60</cp:revision>
  <dcterms:created xsi:type="dcterms:W3CDTF">2015-10-02T18:03:12Z</dcterms:created>
  <dcterms:modified xsi:type="dcterms:W3CDTF">2016-02-25T03:44:30Z</dcterms:modified>
</cp:coreProperties>
</file>